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2457333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1947449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376225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3326113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42543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824164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462265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220341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1182924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F972E7FF-9DF0-4791-9F93-91F3BD6B2A45}" type="datetimeFigureOut">
              <a:rPr lang="pl-PL" smtClean="0"/>
              <a:t>28.09.2023</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154721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F972E7FF-9DF0-4791-9F93-91F3BD6B2A45}" type="datetimeFigureOut">
              <a:rPr lang="pl-PL" smtClean="0"/>
              <a:t>28.09.2023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132579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F972E7FF-9DF0-4791-9F93-91F3BD6B2A45}" type="datetimeFigureOut">
              <a:rPr lang="pl-PL" smtClean="0"/>
              <a:t>28.09.2023</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2808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F972E7FF-9DF0-4791-9F93-91F3BD6B2A45}" type="datetimeFigureOut">
              <a:rPr lang="pl-PL" smtClean="0"/>
              <a:t>28.09.2023</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4133753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2E7FF-9DF0-4791-9F93-91F3BD6B2A45}" type="datetimeFigureOut">
              <a:rPr lang="pl-PL" smtClean="0"/>
              <a:t>28.09.2023</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173569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972E7FF-9DF0-4791-9F93-91F3BD6B2A45}" type="datetimeFigureOut">
              <a:rPr lang="pl-PL" smtClean="0"/>
              <a:t>28.09.2023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2611032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F972E7FF-9DF0-4791-9F93-91F3BD6B2A45}" type="datetimeFigureOut">
              <a:rPr lang="pl-PL" smtClean="0"/>
              <a:t>28.09.2023</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87586517-8C02-4CC8-8225-6373CC8C9B5E}" type="slidenum">
              <a:rPr lang="pl-PL" smtClean="0"/>
              <a:t>‹#›</a:t>
            </a:fld>
            <a:endParaRPr lang="pl-PL"/>
          </a:p>
        </p:txBody>
      </p:sp>
    </p:spTree>
    <p:extLst>
      <p:ext uri="{BB962C8B-B14F-4D97-AF65-F5344CB8AC3E}">
        <p14:creationId xmlns:p14="http://schemas.microsoft.com/office/powerpoint/2010/main" val="3763339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972E7FF-9DF0-4791-9F93-91F3BD6B2A45}" type="datetimeFigureOut">
              <a:rPr lang="pl-PL" smtClean="0"/>
              <a:t>28.09.2023</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7586517-8C02-4CC8-8225-6373CC8C9B5E}" type="slidenum">
              <a:rPr lang="pl-PL" smtClean="0"/>
              <a:t>‹#›</a:t>
            </a:fld>
            <a:endParaRPr lang="pl-PL"/>
          </a:p>
        </p:txBody>
      </p:sp>
    </p:spTree>
    <p:extLst>
      <p:ext uri="{BB962C8B-B14F-4D97-AF65-F5344CB8AC3E}">
        <p14:creationId xmlns:p14="http://schemas.microsoft.com/office/powerpoint/2010/main" val="3305978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r>
              <a:rPr lang="pl-PL" dirty="0" smtClean="0"/>
              <a:t>Zajęcia wychowania do życia w rodzinie – tematyka zajęć</a:t>
            </a:r>
            <a:endParaRPr lang="pl-PL" dirty="0"/>
          </a:p>
        </p:txBody>
      </p:sp>
      <p:sp>
        <p:nvSpPr>
          <p:cNvPr id="3" name="Podtytuł 2"/>
          <p:cNvSpPr>
            <a:spLocks noGrp="1"/>
          </p:cNvSpPr>
          <p:nvPr>
            <p:ph type="subTitle" idx="1"/>
          </p:nvPr>
        </p:nvSpPr>
        <p:spPr>
          <a:xfrm>
            <a:off x="1524000" y="4114102"/>
            <a:ext cx="9144000" cy="1655762"/>
          </a:xfrm>
        </p:spPr>
        <p:txBody>
          <a:bodyPr/>
          <a:lstStyle/>
          <a:p>
            <a:r>
              <a:rPr lang="pl-PL" dirty="0" smtClean="0"/>
              <a:t>Prowadzący: </a:t>
            </a:r>
          </a:p>
          <a:p>
            <a:r>
              <a:rPr lang="pl-PL" dirty="0" smtClean="0"/>
              <a:t>Mirosława Bieg (klasy 4a, 4b, 5a, 5b)  </a:t>
            </a:r>
          </a:p>
          <a:p>
            <a:r>
              <a:rPr lang="pl-PL" dirty="0" smtClean="0"/>
              <a:t> Marzena Łyp (4c, 6a, 6b, 6c, 7a, 7b, 7c, 7d, 8a)</a:t>
            </a:r>
            <a:endParaRPr lang="pl-PL" dirty="0"/>
          </a:p>
        </p:txBody>
      </p:sp>
    </p:spTree>
    <p:extLst>
      <p:ext uri="{BB962C8B-B14F-4D97-AF65-F5344CB8AC3E}">
        <p14:creationId xmlns:p14="http://schemas.microsoft.com/office/powerpoint/2010/main" val="1561965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Dlaczego warto brać udział w zajęciach wychowania do życia w rodzinie?</a:t>
            </a:r>
            <a:endParaRPr lang="pl-PL" dirty="0"/>
          </a:p>
        </p:txBody>
      </p:sp>
      <p:sp>
        <p:nvSpPr>
          <p:cNvPr id="3" name="Symbol zastępczy zawartości 2"/>
          <p:cNvSpPr>
            <a:spLocks noGrp="1"/>
          </p:cNvSpPr>
          <p:nvPr>
            <p:ph idx="1"/>
          </p:nvPr>
        </p:nvSpPr>
        <p:spPr>
          <a:xfrm>
            <a:off x="838200" y="1825624"/>
            <a:ext cx="10515600" cy="4562983"/>
          </a:xfrm>
        </p:spPr>
        <p:txBody>
          <a:bodyPr>
            <a:normAutofit/>
          </a:bodyPr>
          <a:lstStyle/>
          <a:p>
            <a:pPr marL="0" indent="0" algn="just">
              <a:buNone/>
            </a:pPr>
            <a:r>
              <a:rPr lang="pl-PL" dirty="0" smtClean="0"/>
              <a:t>Wydarzenia kulturowe obserwowane wokół nas skłaniają do refleksji, jaką drogę życiową wybiorą nasze dzieci? Jesteśmy także świadkami przyspieszonego procesu seksualizacji nastolatków. Do eskalacji tego zjawiska przyczyniają się niewątpliwie internet, filmy na życzenie (VOD), aplikacje na smartfony, gry i media społecznościowe. Nierzadko utrudniają one harmonijny rozwój młodego człowieka. Współczesne zagrożenia cywilizacyjne wymagają od nas – rodziców i nauczycieli refleksji i przeciwdziałania, również przez przekazywanie treści podkreślających godność osoby ludzkiej, jej dobro indywidualne i społeczne. O tych wartościach uczeń dowiaduje się na lekcjach wychowania do życia w rodzinie (WDŻ). Celem tych lekcji jest także wskazanie na istotę budowania trwałych i szczęśliwych więzi opartych na miłości, która jest podstawą rozwoju rodziny. Materiały dydaktyczne do zajęć WDŻ korygują toksyczne treści, na które mogą natrafić Państwa dzieci w internecie i w przekazach rówieśników. Program tego przedmiotu nie tylko wspiera uczniów w wychowaniu do odpowiedzialności, ale także pomaga uchronić przed wieloma niekorzystnymi zjawiskami</a:t>
            </a:r>
            <a:r>
              <a:rPr lang="pl-PL" dirty="0"/>
              <a:t>.</a:t>
            </a:r>
            <a:r>
              <a:rPr lang="pl-PL" dirty="0" smtClean="0"/>
              <a:t> Powyższe racje przemawiają za tym, aby bronić młode pokolenie przed współczesnymi zagrożeniami. Tę rolę spełnia niewątpliwie rodzina, a lekcje wychowania do życia w rodzinie mogą być dobrym wsparciem.</a:t>
            </a:r>
            <a:endParaRPr lang="pl-PL" dirty="0"/>
          </a:p>
        </p:txBody>
      </p:sp>
    </p:spTree>
    <p:extLst>
      <p:ext uri="{BB962C8B-B14F-4D97-AF65-F5344CB8AC3E}">
        <p14:creationId xmlns:p14="http://schemas.microsoft.com/office/powerpoint/2010/main" val="1068623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Tematyka zajęć – klasa 4</a:t>
            </a:r>
            <a:endParaRPr lang="pl-PL" dirty="0"/>
          </a:p>
        </p:txBody>
      </p:sp>
      <p:sp>
        <p:nvSpPr>
          <p:cNvPr id="3" name="Symbol zastępczy zawartości 2"/>
          <p:cNvSpPr>
            <a:spLocks noGrp="1"/>
          </p:cNvSpPr>
          <p:nvPr>
            <p:ph idx="1"/>
          </p:nvPr>
        </p:nvSpPr>
        <p:spPr>
          <a:xfrm>
            <a:off x="677334" y="1633728"/>
            <a:ext cx="8596668" cy="4876799"/>
          </a:xfrm>
        </p:spPr>
        <p:txBody>
          <a:bodyPr>
            <a:normAutofit/>
          </a:bodyPr>
          <a:lstStyle/>
          <a:p>
            <a:pPr marL="0" indent="0">
              <a:buNone/>
            </a:pPr>
            <a:r>
              <a:rPr lang="pl-PL" dirty="0" smtClean="0">
                <a:latin typeface="Times New Roman" panose="02020603050405020304" pitchFamily="18" charset="0"/>
                <a:cs typeface="Times New Roman" panose="02020603050405020304" pitchFamily="18" charset="0"/>
              </a:rPr>
              <a:t>1.Wspólnota </a:t>
            </a:r>
            <a:r>
              <a:rPr lang="pl-PL" dirty="0">
                <a:latin typeface="Times New Roman" panose="02020603050405020304" pitchFamily="18" charset="0"/>
                <a:cs typeface="Times New Roman" panose="02020603050405020304" pitchFamily="18" charset="0"/>
              </a:rPr>
              <a:t>domu, serca i myśli – funkcje rodziny</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2. Witaj w domu – funkcje prokreacyjna i opiekuńcza</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3. Zasady i normy – funkcje wychowawcza i socjalizacyjna</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4. Miłość, która scala – funkcje psychiczno-uczuciowa i kontrolna</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5. Jesteśmy razem – funkcje rekreacyjno-towarzyska, kulturowa i ekonomiczna</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6. Człowiek – istota płciowa</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7. Przekazywanie życia - lekcja dla dziewcząt</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8. Przekazywanie życia - lekcja dla chłopców</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9. U progu dojrzewania - lekcja dla dziewcząt</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10. U progu dojrzewania - lekcja dla chłopców</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11/12. Rodzi się dziecko - lekcja osobno dla dziewcząt i chłopców</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13/14. Intymność - lekcja osobno dla dziewcząt i chłopców</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15/16. Obrona własnej intymności - lekcja osobno dla dziewcząt i chłopców</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17. Koleżeństwo</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18. Dobre wychowanie</a:t>
            </a:r>
            <a:r>
              <a:rPr lang="pl-PL" dirty="0" smtClean="0">
                <a:latin typeface="Times New Roman" panose="02020603050405020304" pitchFamily="18" charset="0"/>
                <a:cs typeface="Times New Roman" panose="02020603050405020304" pitchFamily="18" charset="0"/>
              </a:rPr>
              <a:t/>
            </a:r>
            <a:br>
              <a:rPr lang="pl-PL" dirty="0" smtClean="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19. Internet – świat prawdziwy czy nieprawdziwy</a:t>
            </a:r>
          </a:p>
        </p:txBody>
      </p:sp>
    </p:spTree>
    <p:extLst>
      <p:ext uri="{BB962C8B-B14F-4D97-AF65-F5344CB8AC3E}">
        <p14:creationId xmlns:p14="http://schemas.microsoft.com/office/powerpoint/2010/main" val="2155456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Tematyka zajęć – klasa 5</a:t>
            </a:r>
            <a:endParaRPr lang="pl-PL" dirty="0"/>
          </a:p>
        </p:txBody>
      </p:sp>
      <p:sp>
        <p:nvSpPr>
          <p:cNvPr id="5" name="pole tekstowe 4"/>
          <p:cNvSpPr txBox="1"/>
          <p:nvPr/>
        </p:nvSpPr>
        <p:spPr>
          <a:xfrm>
            <a:off x="816864" y="1270000"/>
            <a:ext cx="6278880" cy="5355312"/>
          </a:xfrm>
          <a:prstGeom prst="rect">
            <a:avLst/>
          </a:prstGeom>
          <a:noFill/>
        </p:spPr>
        <p:txBody>
          <a:bodyPr wrap="square" rtlCol="0">
            <a:spAutoFit/>
          </a:bodyPr>
          <a:lstStyle/>
          <a:p>
            <a:r>
              <a:rPr lang="pl-PL" dirty="0">
                <a:latin typeface="Times New Roman" panose="02020603050405020304" pitchFamily="18" charset="0"/>
                <a:cs typeface="Times New Roman" panose="02020603050405020304" pitchFamily="18" charset="0"/>
              </a:rPr>
              <a:t>1 Gdzie dom, tam serce twoje</a:t>
            </a:r>
          </a:p>
          <a:p>
            <a:r>
              <a:rPr lang="pl-PL" dirty="0">
                <a:latin typeface="Times New Roman" panose="02020603050405020304" pitchFamily="18" charset="0"/>
                <a:cs typeface="Times New Roman" panose="02020603050405020304" pitchFamily="18" charset="0"/>
              </a:rPr>
              <a:t>2 Rodzina – moje okno na świat</a:t>
            </a:r>
          </a:p>
          <a:p>
            <a:r>
              <a:rPr lang="pl-PL" dirty="0">
                <a:latin typeface="Times New Roman" panose="02020603050405020304" pitchFamily="18" charset="0"/>
                <a:cs typeface="Times New Roman" panose="02020603050405020304" pitchFamily="18" charset="0"/>
              </a:rPr>
              <a:t>3 Emocje i uczucia</a:t>
            </a:r>
          </a:p>
          <a:p>
            <a:r>
              <a:rPr lang="pl-PL" dirty="0">
                <a:latin typeface="Times New Roman" panose="02020603050405020304" pitchFamily="18" charset="0"/>
                <a:cs typeface="Times New Roman" panose="02020603050405020304" pitchFamily="18" charset="0"/>
              </a:rPr>
              <a:t>4 Porozmawiajmy</a:t>
            </a:r>
          </a:p>
          <a:p>
            <a:r>
              <a:rPr lang="pl-PL" dirty="0">
                <a:latin typeface="Times New Roman" panose="02020603050405020304" pitchFamily="18" charset="0"/>
                <a:cs typeface="Times New Roman" panose="02020603050405020304" pitchFamily="18" charset="0"/>
              </a:rPr>
              <a:t>5 Święta coraz bliżej</a:t>
            </a:r>
          </a:p>
          <a:p>
            <a:r>
              <a:rPr lang="pl-PL" dirty="0">
                <a:latin typeface="Times New Roman" panose="02020603050405020304" pitchFamily="18" charset="0"/>
                <a:cs typeface="Times New Roman" panose="02020603050405020304" pitchFamily="18" charset="0"/>
              </a:rPr>
              <a:t>6 Kreatorzy odpoczynku</a:t>
            </a:r>
          </a:p>
          <a:p>
            <a:r>
              <a:rPr lang="pl-PL" dirty="0">
                <a:latin typeface="Times New Roman" panose="02020603050405020304" pitchFamily="18" charset="0"/>
                <a:cs typeface="Times New Roman" panose="02020603050405020304" pitchFamily="18" charset="0"/>
              </a:rPr>
              <a:t>7 Mądry wybór w świecie gier</a:t>
            </a:r>
          </a:p>
          <a:p>
            <a:r>
              <a:rPr lang="pl-PL" dirty="0">
                <a:latin typeface="Times New Roman" panose="02020603050405020304" pitchFamily="18" charset="0"/>
                <a:cs typeface="Times New Roman" panose="02020603050405020304" pitchFamily="18" charset="0"/>
              </a:rPr>
              <a:t>8 Uprzejmość i uczynność</a:t>
            </a:r>
          </a:p>
          <a:p>
            <a:r>
              <a:rPr lang="pl-PL" dirty="0">
                <a:latin typeface="Times New Roman" panose="02020603050405020304" pitchFamily="18" charset="0"/>
                <a:cs typeface="Times New Roman" panose="02020603050405020304" pitchFamily="18" charset="0"/>
              </a:rPr>
              <a:t>9 Poszukiwany: przyjaciel</a:t>
            </a:r>
          </a:p>
          <a:p>
            <a:r>
              <a:rPr lang="pl-PL" dirty="0" smtClean="0">
                <a:latin typeface="Times New Roman" panose="02020603050405020304" pitchFamily="18" charset="0"/>
                <a:cs typeface="Times New Roman" panose="02020603050405020304" pitchFamily="18" charset="0"/>
              </a:rPr>
              <a:t>10 </a:t>
            </a:r>
            <a:r>
              <a:rPr lang="pl-PL" dirty="0">
                <a:latin typeface="Times New Roman" panose="02020603050405020304" pitchFamily="18" charset="0"/>
                <a:cs typeface="Times New Roman" panose="02020603050405020304" pitchFamily="18" charset="0"/>
              </a:rPr>
              <a:t>Moje ciało (dla grupy dziewcząt)</a:t>
            </a:r>
          </a:p>
          <a:p>
            <a:r>
              <a:rPr lang="pl-PL" dirty="0">
                <a:latin typeface="Times New Roman" panose="02020603050405020304" pitchFamily="18" charset="0"/>
                <a:cs typeface="Times New Roman" panose="02020603050405020304" pitchFamily="18" charset="0"/>
              </a:rPr>
              <a:t>11 Moje ciało (dla grupy chłopców)</a:t>
            </a:r>
          </a:p>
          <a:p>
            <a:r>
              <a:rPr lang="pl-PL" dirty="0">
                <a:latin typeface="Times New Roman" panose="02020603050405020304" pitchFamily="18" charset="0"/>
                <a:cs typeface="Times New Roman" panose="02020603050405020304" pitchFamily="18" charset="0"/>
              </a:rPr>
              <a:t>12 Dojrzewam (dla grupy dziewcząt)</a:t>
            </a:r>
          </a:p>
          <a:p>
            <a:r>
              <a:rPr lang="pl-PL" dirty="0">
                <a:latin typeface="Times New Roman" panose="02020603050405020304" pitchFamily="18" charset="0"/>
                <a:cs typeface="Times New Roman" panose="02020603050405020304" pitchFamily="18" charset="0"/>
              </a:rPr>
              <a:t>13 Dojrzewam (dla grupy chłopców)</a:t>
            </a:r>
          </a:p>
          <a:p>
            <a:r>
              <a:rPr lang="pl-PL" dirty="0">
                <a:latin typeface="Times New Roman" panose="02020603050405020304" pitchFamily="18" charset="0"/>
                <a:cs typeface="Times New Roman" panose="02020603050405020304" pitchFamily="18" charset="0"/>
              </a:rPr>
              <a:t>14 Dbam o higienę (dla grupy dziewcząt)</a:t>
            </a:r>
          </a:p>
          <a:p>
            <a:r>
              <a:rPr lang="pl-PL" dirty="0">
                <a:latin typeface="Times New Roman" panose="02020603050405020304" pitchFamily="18" charset="0"/>
                <a:cs typeface="Times New Roman" panose="02020603050405020304" pitchFamily="18" charset="0"/>
              </a:rPr>
              <a:t>15 Dbam o higienę (dla grupy chłopców)</a:t>
            </a:r>
          </a:p>
          <a:p>
            <a:r>
              <a:rPr lang="pl-PL" dirty="0">
                <a:latin typeface="Times New Roman" panose="02020603050405020304" pitchFamily="18" charset="0"/>
                <a:cs typeface="Times New Roman" panose="02020603050405020304" pitchFamily="18" charset="0"/>
              </a:rPr>
              <a:t>16 Zdrowy styl życia (dla grupy dziewcząt)</a:t>
            </a:r>
          </a:p>
          <a:p>
            <a:r>
              <a:rPr lang="pl-PL" dirty="0">
                <a:latin typeface="Times New Roman" panose="02020603050405020304" pitchFamily="18" charset="0"/>
                <a:cs typeface="Times New Roman" panose="02020603050405020304" pitchFamily="18" charset="0"/>
              </a:rPr>
              <a:t>17 Zdrowy styl życia (dla grupy chłopców)</a:t>
            </a:r>
          </a:p>
          <a:p>
            <a:r>
              <a:rPr lang="pl-PL" dirty="0">
                <a:latin typeface="Times New Roman" panose="02020603050405020304" pitchFamily="18" charset="0"/>
                <a:cs typeface="Times New Roman" panose="02020603050405020304" pitchFamily="18" charset="0"/>
              </a:rPr>
              <a:t>18 Zrozumieć siebie i innych (dla grupy dziewcząt</a:t>
            </a:r>
          </a:p>
          <a:p>
            <a:r>
              <a:rPr lang="pl-PL" dirty="0">
                <a:latin typeface="Times New Roman" panose="02020603050405020304" pitchFamily="18" charset="0"/>
                <a:cs typeface="Times New Roman" panose="02020603050405020304" pitchFamily="18" charset="0"/>
              </a:rPr>
              <a:t>19 Zrozumieć siebie i innych (dla grupy chłopców)</a:t>
            </a:r>
          </a:p>
        </p:txBody>
      </p:sp>
    </p:spTree>
    <p:extLst>
      <p:ext uri="{BB962C8B-B14F-4D97-AF65-F5344CB8AC3E}">
        <p14:creationId xmlns:p14="http://schemas.microsoft.com/office/powerpoint/2010/main" val="469910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548640"/>
            <a:ext cx="8596668" cy="1320800"/>
          </a:xfrm>
        </p:spPr>
        <p:txBody>
          <a:bodyPr/>
          <a:lstStyle/>
          <a:p>
            <a:r>
              <a:rPr lang="pl-PL" dirty="0" smtClean="0"/>
              <a:t>Tematyka zajęć – klasa 6</a:t>
            </a:r>
            <a:endParaRPr lang="pl-PL" dirty="0"/>
          </a:p>
        </p:txBody>
      </p:sp>
      <p:sp>
        <p:nvSpPr>
          <p:cNvPr id="4" name="pole tekstowe 3"/>
          <p:cNvSpPr txBox="1"/>
          <p:nvPr/>
        </p:nvSpPr>
        <p:spPr>
          <a:xfrm>
            <a:off x="402336" y="1209040"/>
            <a:ext cx="10668000" cy="5355312"/>
          </a:xfrm>
          <a:prstGeom prst="rect">
            <a:avLst/>
          </a:prstGeom>
          <a:noFill/>
        </p:spPr>
        <p:txBody>
          <a:bodyPr wrap="square" rtlCol="0">
            <a:spAutoFit/>
          </a:bodyPr>
          <a:lstStyle/>
          <a:p>
            <a:r>
              <a:rPr lang="pl-PL" sz="1600" dirty="0"/>
              <a:t>1. </a:t>
            </a:r>
            <a:r>
              <a:rPr lang="pl-PL" dirty="0"/>
              <a:t>Z rodziny się nie wyrasta</a:t>
            </a:r>
          </a:p>
          <a:p>
            <a:r>
              <a:rPr lang="pl-PL" dirty="0"/>
              <a:t>2. Rodzinne wychowanie</a:t>
            </a:r>
          </a:p>
          <a:p>
            <a:r>
              <a:rPr lang="pl-PL" dirty="0"/>
              <a:t>3. Rozwój ku dojrzałości i odpowiedzialności</a:t>
            </a:r>
          </a:p>
          <a:p>
            <a:r>
              <a:rPr lang="pl-PL" dirty="0"/>
              <a:t>4. Sztuka rozmowy</a:t>
            </a:r>
          </a:p>
          <a:p>
            <a:r>
              <a:rPr lang="pl-PL" dirty="0"/>
              <a:t>5. Gdy trudno się porozumieć</a:t>
            </a:r>
          </a:p>
          <a:p>
            <a:r>
              <a:rPr lang="pl-PL" dirty="0"/>
              <a:t>6. O presji rówieśniczej</a:t>
            </a:r>
          </a:p>
          <a:p>
            <a:r>
              <a:rPr lang="pl-PL" dirty="0"/>
              <a:t>7. Zarządzanie sobą Lekcja dla grupy dziewcząt</a:t>
            </a:r>
          </a:p>
          <a:p>
            <a:r>
              <a:rPr lang="pl-PL" dirty="0"/>
              <a:t>8. Zarządzanie sobą Lekcja dla grupy chłopców</a:t>
            </a:r>
          </a:p>
          <a:p>
            <a:r>
              <a:rPr lang="pl-PL" dirty="0"/>
              <a:t>9. Mój styl to zdrowie Lekcja dla grupy dziewcząt</a:t>
            </a:r>
          </a:p>
          <a:p>
            <a:r>
              <a:rPr lang="pl-PL" dirty="0"/>
              <a:t>10. Mój styl to zdrowie Lekcja dla grupy chłopców</a:t>
            </a:r>
          </a:p>
          <a:p>
            <a:r>
              <a:rPr lang="pl-PL" dirty="0"/>
              <a:t>11. Dojrzewam do kobiecości Lekcja dla grupy dziewcząt</a:t>
            </a:r>
          </a:p>
          <a:p>
            <a:r>
              <a:rPr lang="pl-PL" dirty="0"/>
              <a:t>12. Dojrzewam do męskości Lekcja dla grupy chłopców</a:t>
            </a:r>
          </a:p>
          <a:p>
            <a:r>
              <a:rPr lang="pl-PL" dirty="0"/>
              <a:t>13. Mam swoją godność Lekcja dla grupy dziewcząt</a:t>
            </a:r>
          </a:p>
          <a:p>
            <a:r>
              <a:rPr lang="pl-PL" dirty="0"/>
              <a:t>14. Mam swoją godność Lekcja dla grupy chłopców</a:t>
            </a:r>
          </a:p>
          <a:p>
            <a:r>
              <a:rPr lang="pl-PL" dirty="0"/>
              <a:t>15. Media – świadomy wybór i bezpieczne użytkowanie</a:t>
            </a:r>
          </a:p>
          <a:p>
            <a:r>
              <a:rPr lang="pl-PL" dirty="0"/>
              <a:t>16. Stalking, </a:t>
            </a:r>
            <a:r>
              <a:rPr lang="pl-PL" dirty="0" err="1"/>
              <a:t>hejting</a:t>
            </a:r>
            <a:r>
              <a:rPr lang="pl-PL" dirty="0"/>
              <a:t>, cyberprzemoc Lekcja dla grupy dziewcząt</a:t>
            </a:r>
          </a:p>
          <a:p>
            <a:r>
              <a:rPr lang="pl-PL" dirty="0"/>
              <a:t>17. Stalking, </a:t>
            </a:r>
            <a:r>
              <a:rPr lang="pl-PL" dirty="0" err="1"/>
              <a:t>hejting</a:t>
            </a:r>
            <a:r>
              <a:rPr lang="pl-PL" dirty="0"/>
              <a:t>, cyberprzemoc Lekcja dla grupy chłopców</a:t>
            </a:r>
          </a:p>
          <a:p>
            <a:r>
              <a:rPr lang="pl-PL" dirty="0"/>
              <a:t>18. Jak mogę ci pomóc?</a:t>
            </a:r>
          </a:p>
          <a:p>
            <a:r>
              <a:rPr lang="pl-PL" dirty="0"/>
              <a:t>19. Czasami jest pod górkę.</a:t>
            </a:r>
            <a:endParaRPr lang="pl-PL" dirty="0"/>
          </a:p>
        </p:txBody>
      </p:sp>
    </p:spTree>
    <p:extLst>
      <p:ext uri="{BB962C8B-B14F-4D97-AF65-F5344CB8AC3E}">
        <p14:creationId xmlns:p14="http://schemas.microsoft.com/office/powerpoint/2010/main" val="2506438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Tematyka zajęć – klasa 7</a:t>
            </a:r>
            <a:endParaRPr lang="pl-PL" dirty="0"/>
          </a:p>
        </p:txBody>
      </p:sp>
      <p:sp>
        <p:nvSpPr>
          <p:cNvPr id="3" name="Symbol zastępczy zawartości 2"/>
          <p:cNvSpPr>
            <a:spLocks noGrp="1"/>
          </p:cNvSpPr>
          <p:nvPr>
            <p:ph idx="1"/>
          </p:nvPr>
        </p:nvSpPr>
        <p:spPr>
          <a:xfrm>
            <a:off x="482262" y="1270000"/>
            <a:ext cx="9880938" cy="3880773"/>
          </a:xfrm>
        </p:spPr>
        <p:txBody>
          <a:bodyPr>
            <a:noAutofit/>
          </a:bodyPr>
          <a:lstStyle/>
          <a:p>
            <a:pPr marL="0" indent="0">
              <a:lnSpc>
                <a:spcPct val="110000"/>
              </a:lnSpc>
              <a:buNone/>
            </a:pPr>
            <a:r>
              <a:rPr lang="pl-PL" sz="1700" dirty="0"/>
              <a:t>1. Rozwój człowieka</a:t>
            </a:r>
            <a:br>
              <a:rPr lang="pl-PL" sz="1700" dirty="0"/>
            </a:br>
            <a:r>
              <a:rPr lang="pl-PL" sz="1700" dirty="0"/>
              <a:t>2. Dojrzałość to znaczy…</a:t>
            </a:r>
            <a:br>
              <a:rPr lang="pl-PL" sz="1700" dirty="0"/>
            </a:br>
            <a:r>
              <a:rPr lang="pl-PL" sz="1700" dirty="0"/>
              <a:t>3. Dojrzewanie – rozwój fizyczny - lekcja dla grupy dziewcząt</a:t>
            </a:r>
            <a:br>
              <a:rPr lang="pl-PL" sz="1700" dirty="0"/>
            </a:br>
            <a:r>
              <a:rPr lang="pl-PL" sz="1700" dirty="0"/>
              <a:t>4. Dojrzewanie – rozwój fizyczny - lekcja dla grupy chłopców</a:t>
            </a:r>
            <a:br>
              <a:rPr lang="pl-PL" sz="1700" dirty="0"/>
            </a:br>
            <a:r>
              <a:rPr lang="pl-PL" sz="1700" dirty="0"/>
              <a:t>5. Dojrzewanie – zmiany psychiczne - lekcja dla grupy dziewcząt</a:t>
            </a:r>
            <a:br>
              <a:rPr lang="pl-PL" sz="1700" dirty="0"/>
            </a:br>
            <a:r>
              <a:rPr lang="pl-PL" sz="1700" dirty="0"/>
              <a:t>6. Dojrzewanie – zmiany psychiczne - lekcja dla grupy chłopców</a:t>
            </a:r>
            <a:br>
              <a:rPr lang="pl-PL" sz="1700" dirty="0"/>
            </a:br>
            <a:r>
              <a:rPr lang="pl-PL" sz="1700" dirty="0"/>
              <a:t>7. Pierwsze uczucia</a:t>
            </a:r>
            <a:br>
              <a:rPr lang="pl-PL" sz="1700" dirty="0"/>
            </a:br>
            <a:r>
              <a:rPr lang="pl-PL" sz="1700" dirty="0"/>
              <a:t>8. Przekazywanie życia - lekcja dla grupy dziewcząt</a:t>
            </a:r>
            <a:br>
              <a:rPr lang="pl-PL" sz="1700" dirty="0"/>
            </a:br>
            <a:r>
              <a:rPr lang="pl-PL" sz="1700" dirty="0"/>
              <a:t>9. Przekazywanie życia - lekcja dla grupy chłopców</a:t>
            </a:r>
            <a:br>
              <a:rPr lang="pl-PL" sz="1700" dirty="0"/>
            </a:br>
            <a:r>
              <a:rPr lang="pl-PL" sz="1700" dirty="0"/>
              <a:t>10. Mężczyzna i kobieta. Co warto wiedzieć o ich płodności? - lekcja dla grupy dziewcząt</a:t>
            </a:r>
            <a:br>
              <a:rPr lang="pl-PL" sz="1700" dirty="0"/>
            </a:br>
            <a:r>
              <a:rPr lang="pl-PL" sz="1700" dirty="0"/>
              <a:t>11. Mężczyzna i kobieta. Co warto wiedzieć o ich płodności? - lekcja dla grupy chłopców</a:t>
            </a:r>
            <a:br>
              <a:rPr lang="pl-PL" sz="1700" dirty="0"/>
            </a:br>
            <a:r>
              <a:rPr lang="pl-PL" sz="1700" dirty="0"/>
              <a:t>12. Czas oczekiwania</a:t>
            </a:r>
            <a:br>
              <a:rPr lang="pl-PL" sz="1700" dirty="0"/>
            </a:br>
            <a:r>
              <a:rPr lang="pl-PL" sz="1700" dirty="0"/>
              <a:t>13. Pierwsze kroki w szczęśliwe dzieciństwo - lekcja dla grupy dziewcząt</a:t>
            </a:r>
            <a:br>
              <a:rPr lang="pl-PL" sz="1700" dirty="0"/>
            </a:br>
            <a:r>
              <a:rPr lang="pl-PL" sz="1700" dirty="0"/>
              <a:t>14. Pierwsze kroki w szczęśliwe dzieciństwo - lekcja dla grupy chłopców</a:t>
            </a:r>
            <a:br>
              <a:rPr lang="pl-PL" sz="1700" dirty="0"/>
            </a:br>
            <a:r>
              <a:rPr lang="pl-PL" sz="1700" dirty="0"/>
              <a:t>15. Komunikacja w rodzinie</a:t>
            </a:r>
            <a:br>
              <a:rPr lang="pl-PL" sz="1700" dirty="0"/>
            </a:br>
            <a:r>
              <a:rPr lang="pl-PL" sz="1700" dirty="0"/>
              <a:t>16. Savoir-vivre, czyli zasady dobrego wychowania</a:t>
            </a:r>
            <a:br>
              <a:rPr lang="pl-PL" sz="1700" dirty="0"/>
            </a:br>
            <a:r>
              <a:rPr lang="pl-PL" sz="1700" dirty="0"/>
              <a:t>17. Utrata wolności, czyli uzależnienia</a:t>
            </a:r>
            <a:br>
              <a:rPr lang="pl-PL" sz="1700" dirty="0"/>
            </a:br>
            <a:r>
              <a:rPr lang="pl-PL" sz="1700" dirty="0"/>
              <a:t>18. Uzależnienia behawioralne</a:t>
            </a:r>
            <a:br>
              <a:rPr lang="pl-PL" sz="1700" dirty="0"/>
            </a:br>
            <a:r>
              <a:rPr lang="pl-PL" sz="1700" dirty="0"/>
              <a:t>19. Ludzie drogowskazy</a:t>
            </a:r>
          </a:p>
        </p:txBody>
      </p:sp>
    </p:spTree>
    <p:extLst>
      <p:ext uri="{BB962C8B-B14F-4D97-AF65-F5344CB8AC3E}">
        <p14:creationId xmlns:p14="http://schemas.microsoft.com/office/powerpoint/2010/main" val="3921944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701718" y="589280"/>
            <a:ext cx="8596668" cy="1320800"/>
          </a:xfrm>
        </p:spPr>
        <p:txBody>
          <a:bodyPr/>
          <a:lstStyle/>
          <a:p>
            <a:r>
              <a:rPr lang="pl-PL" dirty="0" smtClean="0"/>
              <a:t>Tematyka zajęć - klasa 8</a:t>
            </a:r>
            <a:endParaRPr lang="pl-PL" dirty="0"/>
          </a:p>
        </p:txBody>
      </p:sp>
      <p:sp>
        <p:nvSpPr>
          <p:cNvPr id="4" name="pole tekstowe 3"/>
          <p:cNvSpPr txBox="1"/>
          <p:nvPr/>
        </p:nvSpPr>
        <p:spPr>
          <a:xfrm>
            <a:off x="597408" y="1249680"/>
            <a:ext cx="10143744" cy="5632311"/>
          </a:xfrm>
          <a:prstGeom prst="rect">
            <a:avLst/>
          </a:prstGeom>
          <a:noFill/>
        </p:spPr>
        <p:txBody>
          <a:bodyPr wrap="square" rtlCol="0">
            <a:spAutoFit/>
          </a:bodyPr>
          <a:lstStyle/>
          <a:p>
            <a:pPr fontAlgn="base"/>
            <a:r>
              <a:rPr lang="pl-PL" dirty="0"/>
              <a:t>1 Budowanie relacji międzyosobowych</a:t>
            </a:r>
          </a:p>
          <a:p>
            <a:pPr fontAlgn="base"/>
            <a:r>
              <a:rPr lang="pl-PL" dirty="0"/>
              <a:t>2 Na początek: zakochanie</a:t>
            </a:r>
          </a:p>
          <a:p>
            <a:pPr fontAlgn="base"/>
            <a:r>
              <a:rPr lang="pl-PL" dirty="0"/>
              <a:t>3 O etapach i rodzajach miłości</a:t>
            </a:r>
          </a:p>
          <a:p>
            <a:pPr fontAlgn="base"/>
            <a:r>
              <a:rPr lang="pl-PL" dirty="0"/>
              <a:t>4 Rozwój psychoseksualny człowieka (lekcja dla grupy dziewcząt)</a:t>
            </a:r>
          </a:p>
          <a:p>
            <a:pPr fontAlgn="base"/>
            <a:r>
              <a:rPr lang="pl-PL" dirty="0"/>
              <a:t>5 Rozwój psychoseksualny człowieka (lekcja dla grupy chłopców)</a:t>
            </a:r>
          </a:p>
          <a:p>
            <a:pPr fontAlgn="base"/>
            <a:r>
              <a:rPr lang="pl-PL" dirty="0"/>
              <a:t>6 Seksualność człowieka (lekcja dla grupy dziewcząt)</a:t>
            </a:r>
          </a:p>
          <a:p>
            <a:pPr fontAlgn="base"/>
            <a:r>
              <a:rPr lang="pl-PL" dirty="0"/>
              <a:t>7 Seksualność człowieka (lekcja dla grupy chłopców)</a:t>
            </a:r>
          </a:p>
          <a:p>
            <a:pPr fontAlgn="base"/>
            <a:r>
              <a:rPr lang="pl-PL" dirty="0"/>
              <a:t>8 Przedwczesna inicjacja seksualna (lekcja dla grupy dziewcząt)</a:t>
            </a:r>
          </a:p>
          <a:p>
            <a:pPr fontAlgn="base"/>
            <a:r>
              <a:rPr lang="pl-PL" dirty="0"/>
              <a:t>9 Przedwczesna inicjacja seksualna (lekcja dla grupy chłopców)</a:t>
            </a:r>
          </a:p>
          <a:p>
            <a:pPr fontAlgn="base"/>
            <a:r>
              <a:rPr lang="pl-PL" dirty="0"/>
              <a:t>10 Choroby przenoszone drogą płciową</a:t>
            </a:r>
          </a:p>
          <a:p>
            <a:pPr fontAlgn="base"/>
            <a:r>
              <a:rPr lang="pl-PL" dirty="0"/>
              <a:t>11 AIDS</a:t>
            </a:r>
          </a:p>
          <a:p>
            <a:pPr fontAlgn="base"/>
            <a:r>
              <a:rPr lang="pl-PL" dirty="0"/>
              <a:t>12 Metody rozpoznawania płodności (lekcja dla grupy dziewcząt)</a:t>
            </a:r>
          </a:p>
          <a:p>
            <a:pPr fontAlgn="base"/>
            <a:r>
              <a:rPr lang="pl-PL" dirty="0"/>
              <a:t>13 Metody rozpoznawania płodności (lekcja dla grupy chłopców)</a:t>
            </a:r>
          </a:p>
          <a:p>
            <a:pPr fontAlgn="base"/>
            <a:r>
              <a:rPr lang="pl-PL" dirty="0"/>
              <a:t>14 Antykoncepcja i środki wczesnoporonne (lekcja dla grupy dziewcząt)</a:t>
            </a:r>
          </a:p>
          <a:p>
            <a:pPr fontAlgn="base"/>
            <a:r>
              <a:rPr lang="pl-PL" dirty="0"/>
              <a:t>15 Antykoncepcja i środki wczesnoporonne (lekcja dla grupy chłopców)</a:t>
            </a:r>
          </a:p>
          <a:p>
            <a:pPr fontAlgn="base"/>
            <a:r>
              <a:rPr lang="pl-PL" dirty="0"/>
              <a:t>16 Niepłodność i wielkie pragnienie dziecka</a:t>
            </a:r>
          </a:p>
          <a:p>
            <a:pPr fontAlgn="base"/>
            <a:r>
              <a:rPr lang="pl-PL" dirty="0"/>
              <a:t>17 Inicjacja seksualna. Czy warto czekać?</a:t>
            </a:r>
          </a:p>
          <a:p>
            <a:pPr fontAlgn="base"/>
            <a:r>
              <a:rPr lang="pl-PL" dirty="0"/>
              <a:t>18 Dojrzałość do małżeństwa</a:t>
            </a:r>
          </a:p>
          <a:p>
            <a:pPr fontAlgn="base"/>
            <a:r>
              <a:rPr lang="pl-PL" dirty="0"/>
              <a:t>19 Wobec choroby, cierpienia i śmierci</a:t>
            </a:r>
          </a:p>
          <a:p>
            <a:endParaRPr lang="pl-PL" dirty="0"/>
          </a:p>
        </p:txBody>
      </p:sp>
    </p:spTree>
    <p:extLst>
      <p:ext uri="{BB962C8B-B14F-4D97-AF65-F5344CB8AC3E}">
        <p14:creationId xmlns:p14="http://schemas.microsoft.com/office/powerpoint/2010/main" val="1193721500"/>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90</TotalTime>
  <Words>717</Words>
  <Application>Microsoft Office PowerPoint</Application>
  <PresentationFormat>Panoramiczny</PresentationFormat>
  <Paragraphs>70</Paragraphs>
  <Slides>7</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7</vt:i4>
      </vt:variant>
    </vt:vector>
  </HeadingPairs>
  <TitlesOfParts>
    <vt:vector size="12" baseType="lpstr">
      <vt:lpstr>Arial</vt:lpstr>
      <vt:lpstr>Times New Roman</vt:lpstr>
      <vt:lpstr>Trebuchet MS</vt:lpstr>
      <vt:lpstr>Wingdings 3</vt:lpstr>
      <vt:lpstr>Faseta</vt:lpstr>
      <vt:lpstr>Zajęcia wychowania do życia w rodzinie – tematyka zajęć</vt:lpstr>
      <vt:lpstr>Dlaczego warto brać udział w zajęciach wychowania do życia w rodzinie?</vt:lpstr>
      <vt:lpstr>Tematyka zajęć – klasa 4</vt:lpstr>
      <vt:lpstr>Tematyka zajęć – klasa 5</vt:lpstr>
      <vt:lpstr>Tematyka zajęć – klasa 6</vt:lpstr>
      <vt:lpstr>Tematyka zajęć – klasa 7</vt:lpstr>
      <vt:lpstr>Tematyka zajęć - klasa 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Zajęcia wychowania do życia w rodzinie</dc:title>
  <dc:creator>Sala_109</dc:creator>
  <cp:lastModifiedBy>Sala_109</cp:lastModifiedBy>
  <cp:revision>12</cp:revision>
  <dcterms:created xsi:type="dcterms:W3CDTF">2023-09-13T08:18:16Z</dcterms:created>
  <dcterms:modified xsi:type="dcterms:W3CDTF">2023-09-28T11:56:59Z</dcterms:modified>
</cp:coreProperties>
</file>